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Default Extension="png" ContentType="image/png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12801600" cy="9601200" type="A3"/>
  <p:notesSz cx="6858000" cy="9144000"/>
  <p:defaultTextStyle>
    <a:defPPr>
      <a:defRPr lang="en-GB"/>
    </a:defPPr>
    <a:lvl1pPr marL="0" algn="l" defTabSz="64008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1pPr>
    <a:lvl2pPr marL="640080" algn="l" defTabSz="64008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2pPr>
    <a:lvl3pPr marL="1280160" algn="l" defTabSz="64008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3pPr>
    <a:lvl4pPr marL="1920240" algn="l" defTabSz="64008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4pPr>
    <a:lvl5pPr marL="2560320" algn="l" defTabSz="64008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5pPr>
    <a:lvl6pPr marL="3200400" algn="l" defTabSz="64008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6pPr>
    <a:lvl7pPr marL="3840480" algn="l" defTabSz="64008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7pPr>
    <a:lvl8pPr marL="4480560" algn="l" defTabSz="64008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8pPr>
    <a:lvl9pPr marL="5120640" algn="l" defTabSz="64008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/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napVertSplitter="1" vertBarState="minimized" horzBarState="maximized">
    <p:restoredLeft sz="15620"/>
    <p:restoredTop sz="94660"/>
  </p:normalViewPr>
  <p:slideViewPr>
    <p:cSldViewPr snapToGrid="0" snapToObjects="1">
      <p:cViewPr>
        <p:scale>
          <a:sx n="100" d="100"/>
          <a:sy n="100" d="100"/>
        </p:scale>
        <p:origin x="-176" y="-72"/>
      </p:cViewPr>
      <p:guideLst>
        <p:guide orient="horz" pos="3024"/>
        <p:guide pos="403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60120" y="2982596"/>
            <a:ext cx="10881360" cy="205803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20240" y="5440680"/>
            <a:ext cx="8961120" cy="24536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400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801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9202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5603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8404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4805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1206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81160" y="384494"/>
            <a:ext cx="2880360" cy="819213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40080" y="384494"/>
            <a:ext cx="8427720" cy="819213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11238" y="6169661"/>
            <a:ext cx="10881360" cy="1906905"/>
          </a:xfrm>
        </p:spPr>
        <p:txBody>
          <a:bodyPr anchor="t"/>
          <a:lstStyle>
            <a:lvl1pPr algn="l">
              <a:defRPr sz="5600" b="1" cap="all"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11238" y="4069399"/>
            <a:ext cx="10881360" cy="2100262"/>
          </a:xfrm>
        </p:spPr>
        <p:txBody>
          <a:bodyPr anchor="b"/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640080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2pPr>
            <a:lvl3pPr marL="128016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92024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56032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32004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84048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448056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512064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40080" y="2240281"/>
            <a:ext cx="5654040" cy="6336348"/>
          </a:xfrm>
        </p:spPr>
        <p:txBody>
          <a:bodyPr/>
          <a:lstStyle>
            <a:lvl1pPr>
              <a:defRPr sz="3900"/>
            </a:lvl1pPr>
            <a:lvl2pPr>
              <a:defRPr sz="34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7480" y="2240281"/>
            <a:ext cx="5654040" cy="6336348"/>
          </a:xfrm>
        </p:spPr>
        <p:txBody>
          <a:bodyPr/>
          <a:lstStyle>
            <a:lvl1pPr>
              <a:defRPr sz="3900"/>
            </a:lvl1pPr>
            <a:lvl2pPr>
              <a:defRPr sz="34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0080" y="2149158"/>
            <a:ext cx="5656263" cy="895667"/>
          </a:xfrm>
        </p:spPr>
        <p:txBody>
          <a:bodyPr anchor="b"/>
          <a:lstStyle>
            <a:lvl1pPr marL="0" indent="0">
              <a:buNone/>
              <a:defRPr sz="340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00" b="1"/>
            </a:lvl3pPr>
            <a:lvl4pPr marL="1920240" indent="0">
              <a:buNone/>
              <a:defRPr sz="2200" b="1"/>
            </a:lvl4pPr>
            <a:lvl5pPr marL="2560320" indent="0">
              <a:buNone/>
              <a:defRPr sz="2200" b="1"/>
            </a:lvl5pPr>
            <a:lvl6pPr marL="3200400" indent="0">
              <a:buNone/>
              <a:defRPr sz="2200" b="1"/>
            </a:lvl6pPr>
            <a:lvl7pPr marL="3840480" indent="0">
              <a:buNone/>
              <a:defRPr sz="2200" b="1"/>
            </a:lvl7pPr>
            <a:lvl8pPr marL="4480560" indent="0">
              <a:buNone/>
              <a:defRPr sz="2200" b="1"/>
            </a:lvl8pPr>
            <a:lvl9pPr marL="5120640" indent="0">
              <a:buNone/>
              <a:defRPr sz="22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0080" y="3044825"/>
            <a:ext cx="5656263" cy="5531803"/>
          </a:xfrm>
        </p:spPr>
        <p:txBody>
          <a:bodyPr/>
          <a:lstStyle>
            <a:lvl1pPr>
              <a:defRPr sz="34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03036" y="2149158"/>
            <a:ext cx="5658485" cy="895667"/>
          </a:xfrm>
        </p:spPr>
        <p:txBody>
          <a:bodyPr anchor="b"/>
          <a:lstStyle>
            <a:lvl1pPr marL="0" indent="0">
              <a:buNone/>
              <a:defRPr sz="340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00" b="1"/>
            </a:lvl3pPr>
            <a:lvl4pPr marL="1920240" indent="0">
              <a:buNone/>
              <a:defRPr sz="2200" b="1"/>
            </a:lvl4pPr>
            <a:lvl5pPr marL="2560320" indent="0">
              <a:buNone/>
              <a:defRPr sz="2200" b="1"/>
            </a:lvl5pPr>
            <a:lvl6pPr marL="3200400" indent="0">
              <a:buNone/>
              <a:defRPr sz="2200" b="1"/>
            </a:lvl6pPr>
            <a:lvl7pPr marL="3840480" indent="0">
              <a:buNone/>
              <a:defRPr sz="2200" b="1"/>
            </a:lvl7pPr>
            <a:lvl8pPr marL="4480560" indent="0">
              <a:buNone/>
              <a:defRPr sz="2200" b="1"/>
            </a:lvl8pPr>
            <a:lvl9pPr marL="5120640" indent="0">
              <a:buNone/>
              <a:defRPr sz="22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03036" y="3044825"/>
            <a:ext cx="5658485" cy="5531803"/>
          </a:xfrm>
        </p:spPr>
        <p:txBody>
          <a:bodyPr/>
          <a:lstStyle>
            <a:lvl1pPr>
              <a:defRPr sz="34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0081" y="382270"/>
            <a:ext cx="4211638" cy="1626870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5070" y="382271"/>
            <a:ext cx="7156450" cy="8194358"/>
          </a:xfrm>
        </p:spPr>
        <p:txBody>
          <a:bodyPr/>
          <a:lstStyle>
            <a:lvl1pPr>
              <a:defRPr sz="4500"/>
            </a:lvl1pPr>
            <a:lvl2pPr>
              <a:defRPr sz="3900"/>
            </a:lvl2pPr>
            <a:lvl3pPr>
              <a:defRPr sz="34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40081" y="2009141"/>
            <a:ext cx="4211638" cy="6567488"/>
          </a:xfrm>
        </p:spPr>
        <p:txBody>
          <a:bodyPr/>
          <a:lstStyle>
            <a:lvl1pPr marL="0" indent="0">
              <a:buNone/>
              <a:defRPr sz="2000"/>
            </a:lvl1pPr>
            <a:lvl2pPr marL="640080" indent="0">
              <a:buNone/>
              <a:defRPr sz="1700"/>
            </a:lvl2pPr>
            <a:lvl3pPr marL="1280160" indent="0">
              <a:buNone/>
              <a:defRPr sz="1400"/>
            </a:lvl3pPr>
            <a:lvl4pPr marL="1920240" indent="0">
              <a:buNone/>
              <a:defRPr sz="1300"/>
            </a:lvl4pPr>
            <a:lvl5pPr marL="2560320" indent="0">
              <a:buNone/>
              <a:defRPr sz="1300"/>
            </a:lvl5pPr>
            <a:lvl6pPr marL="3200400" indent="0">
              <a:buNone/>
              <a:defRPr sz="1300"/>
            </a:lvl6pPr>
            <a:lvl7pPr marL="3840480" indent="0">
              <a:buNone/>
              <a:defRPr sz="1300"/>
            </a:lvl7pPr>
            <a:lvl8pPr marL="4480560" indent="0">
              <a:buNone/>
              <a:defRPr sz="1300"/>
            </a:lvl8pPr>
            <a:lvl9pPr marL="5120640" indent="0">
              <a:buNone/>
              <a:defRPr sz="13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09203" y="6720840"/>
            <a:ext cx="7680960" cy="793433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09203" y="857885"/>
            <a:ext cx="7680960" cy="5760720"/>
          </a:xfrm>
        </p:spPr>
        <p:txBody>
          <a:bodyPr/>
          <a:lstStyle>
            <a:lvl1pPr marL="0" indent="0">
              <a:buNone/>
              <a:defRPr sz="4500"/>
            </a:lvl1pPr>
            <a:lvl2pPr marL="640080" indent="0">
              <a:buNone/>
              <a:defRPr sz="3900"/>
            </a:lvl2pPr>
            <a:lvl3pPr marL="1280160" indent="0">
              <a:buNone/>
              <a:defRPr sz="3400"/>
            </a:lvl3pPr>
            <a:lvl4pPr marL="1920240" indent="0">
              <a:buNone/>
              <a:defRPr sz="2800"/>
            </a:lvl4pPr>
            <a:lvl5pPr marL="2560320" indent="0">
              <a:buNone/>
              <a:defRPr sz="2800"/>
            </a:lvl5pPr>
            <a:lvl6pPr marL="3200400" indent="0">
              <a:buNone/>
              <a:defRPr sz="2800"/>
            </a:lvl6pPr>
            <a:lvl7pPr marL="3840480" indent="0">
              <a:buNone/>
              <a:defRPr sz="2800"/>
            </a:lvl7pPr>
            <a:lvl8pPr marL="4480560" indent="0">
              <a:buNone/>
              <a:defRPr sz="2800"/>
            </a:lvl8pPr>
            <a:lvl9pPr marL="5120640" indent="0">
              <a:buNone/>
              <a:defRPr sz="28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09203" y="7514273"/>
            <a:ext cx="7680960" cy="1126807"/>
          </a:xfrm>
        </p:spPr>
        <p:txBody>
          <a:bodyPr/>
          <a:lstStyle>
            <a:lvl1pPr marL="0" indent="0">
              <a:buNone/>
              <a:defRPr sz="2000"/>
            </a:lvl1pPr>
            <a:lvl2pPr marL="640080" indent="0">
              <a:buNone/>
              <a:defRPr sz="1700"/>
            </a:lvl2pPr>
            <a:lvl3pPr marL="1280160" indent="0">
              <a:buNone/>
              <a:defRPr sz="1400"/>
            </a:lvl3pPr>
            <a:lvl4pPr marL="1920240" indent="0">
              <a:buNone/>
              <a:defRPr sz="1300"/>
            </a:lvl4pPr>
            <a:lvl5pPr marL="2560320" indent="0">
              <a:buNone/>
              <a:defRPr sz="1300"/>
            </a:lvl5pPr>
            <a:lvl6pPr marL="3200400" indent="0">
              <a:buNone/>
              <a:defRPr sz="1300"/>
            </a:lvl6pPr>
            <a:lvl7pPr marL="3840480" indent="0">
              <a:buNone/>
              <a:defRPr sz="1300"/>
            </a:lvl7pPr>
            <a:lvl8pPr marL="4480560" indent="0">
              <a:buNone/>
              <a:defRPr sz="1300"/>
            </a:lvl8pPr>
            <a:lvl9pPr marL="5120640" indent="0">
              <a:buNone/>
              <a:defRPr sz="13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40080" y="384493"/>
            <a:ext cx="11521440" cy="1600200"/>
          </a:xfrm>
          <a:prstGeom prst="rect">
            <a:avLst/>
          </a:prstGeom>
        </p:spPr>
        <p:txBody>
          <a:bodyPr vert="horz" lIns="128016" tIns="64008" rIns="128016" bIns="64008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0080" y="2240281"/>
            <a:ext cx="11521440" cy="6336348"/>
          </a:xfrm>
          <a:prstGeom prst="rect">
            <a:avLst/>
          </a:prstGeom>
        </p:spPr>
        <p:txBody>
          <a:bodyPr vert="horz" lIns="128016" tIns="64008" rIns="128016" bIns="64008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0080" y="8898891"/>
            <a:ext cx="2987040" cy="511175"/>
          </a:xfrm>
          <a:prstGeom prst="rect">
            <a:avLst/>
          </a:prstGeom>
        </p:spPr>
        <p:txBody>
          <a:bodyPr vert="horz" lIns="128016" tIns="64008" rIns="128016" bIns="64008" rtlCol="0" anchor="ctr"/>
          <a:lstStyle>
            <a:lvl1pPr algn="l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6F6D7A-5417-5345-84C9-1050617500CF}" type="datetimeFigureOut">
              <a:rPr lang="en-GB" smtClean="0"/>
              <a:pPr/>
              <a:t>4/1/11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373880" y="8898891"/>
            <a:ext cx="4053840" cy="511175"/>
          </a:xfrm>
          <a:prstGeom prst="rect">
            <a:avLst/>
          </a:prstGeom>
        </p:spPr>
        <p:txBody>
          <a:bodyPr vert="horz" lIns="128016" tIns="64008" rIns="128016" bIns="64008" rtlCol="0" anchor="ctr"/>
          <a:lstStyle>
            <a:lvl1pPr algn="ct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174480" y="8898891"/>
            <a:ext cx="2987040" cy="511175"/>
          </a:xfrm>
          <a:prstGeom prst="rect">
            <a:avLst/>
          </a:prstGeom>
        </p:spPr>
        <p:txBody>
          <a:bodyPr vert="horz" lIns="128016" tIns="64008" rIns="128016" bIns="64008" rtlCol="0" anchor="ctr"/>
          <a:lstStyle>
            <a:lvl1pPr algn="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AC26E4-4948-4C46-AA4F-848D8B826EF4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40080" rtl="0" eaLnBrk="1" latinLnBrk="0" hangingPunct="1">
        <a:spcBef>
          <a:spcPct val="0"/>
        </a:spcBef>
        <a:buNone/>
        <a:defRPr sz="6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80060" indent="-480060" algn="l" defTabSz="640080" rtl="0" eaLnBrk="1" latinLnBrk="0" hangingPunct="1">
        <a:spcBef>
          <a:spcPct val="20000"/>
        </a:spcBef>
        <a:buFont typeface="Arial"/>
        <a:buChar char="•"/>
        <a:defRPr sz="4500" kern="1200">
          <a:solidFill>
            <a:schemeClr val="tx1"/>
          </a:solidFill>
          <a:latin typeface="+mn-lt"/>
          <a:ea typeface="+mn-ea"/>
          <a:cs typeface="+mn-cs"/>
        </a:defRPr>
      </a:lvl1pPr>
      <a:lvl2pPr marL="1040130" indent="-400050" algn="l" defTabSz="640080" rtl="0" eaLnBrk="1" latinLnBrk="0" hangingPunct="1">
        <a:spcBef>
          <a:spcPct val="20000"/>
        </a:spcBef>
        <a:buFont typeface="Arial"/>
        <a:buChar char="–"/>
        <a:defRPr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600200" indent="-320040" algn="l" defTabSz="640080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3pPr>
      <a:lvl4pPr marL="2240280" indent="-320040" algn="l" defTabSz="64008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2880360" indent="-320040" algn="l" defTabSz="640080" rtl="0" eaLnBrk="1" latinLnBrk="0" hangingPunct="1">
        <a:spcBef>
          <a:spcPct val="20000"/>
        </a:spcBef>
        <a:buFont typeface="Arial"/>
        <a:buChar char="»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520440" indent="-320040" algn="l" defTabSz="640080" rtl="0" eaLnBrk="1" latinLnBrk="0" hangingPunct="1">
        <a:spcBef>
          <a:spcPct val="20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4160520" indent="-320040" algn="l" defTabSz="640080" rtl="0" eaLnBrk="1" latinLnBrk="0" hangingPunct="1">
        <a:spcBef>
          <a:spcPct val="20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indent="-320040" algn="l" defTabSz="640080" rtl="0" eaLnBrk="1" latinLnBrk="0" hangingPunct="1">
        <a:spcBef>
          <a:spcPct val="20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5440680" indent="-320040" algn="l" defTabSz="640080" rtl="0" eaLnBrk="1" latinLnBrk="0" hangingPunct="1">
        <a:spcBef>
          <a:spcPct val="20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GB"/>
      </a:defPPr>
      <a:lvl1pPr marL="0" algn="l" defTabSz="64008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algn="l" defTabSz="64008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280160" algn="l" defTabSz="64008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algn="l" defTabSz="64008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60320" algn="l" defTabSz="64008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200400" algn="l" defTabSz="64008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840480" algn="l" defTabSz="64008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480560" algn="l" defTabSz="64008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5120640" algn="l" defTabSz="64008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" name="Group 33"/>
          <p:cNvGrpSpPr/>
          <p:nvPr/>
        </p:nvGrpSpPr>
        <p:grpSpPr>
          <a:xfrm>
            <a:off x="5535679" y="3962398"/>
            <a:ext cx="1730241" cy="1676400"/>
            <a:chOff x="5229425" y="3365499"/>
            <a:chExt cx="1730241" cy="1676400"/>
          </a:xfrm>
        </p:grpSpPr>
        <p:sp>
          <p:nvSpPr>
            <p:cNvPr id="5" name="Oval 4"/>
            <p:cNvSpPr/>
            <p:nvPr/>
          </p:nvSpPr>
          <p:spPr>
            <a:xfrm>
              <a:off x="5229425" y="3365499"/>
              <a:ext cx="1730241" cy="1676400"/>
            </a:xfrm>
            <a:prstGeom prst="ellipse">
              <a:avLst/>
            </a:prstGeom>
            <a:solidFill>
              <a:schemeClr val="bg1"/>
            </a:solidFill>
            <a:ln w="825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5356425" y="3871251"/>
              <a:ext cx="1603241" cy="6617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3700" dirty="0" smtClean="0"/>
                <a:t>Metals</a:t>
              </a:r>
              <a:endParaRPr lang="en-GB" sz="3700" dirty="0"/>
            </a:p>
          </p:txBody>
        </p:sp>
      </p:grpSp>
      <p:cxnSp>
        <p:nvCxnSpPr>
          <p:cNvPr id="8" name="Straight Connector 7"/>
          <p:cNvCxnSpPr>
            <a:stCxn id="5" idx="1"/>
          </p:cNvCxnSpPr>
          <p:nvPr/>
        </p:nvCxnSpPr>
        <p:spPr>
          <a:xfrm rot="16200000" flipV="1">
            <a:off x="2120909" y="539743"/>
            <a:ext cx="4207900" cy="312841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>
            <a:stCxn id="5" idx="2"/>
          </p:cNvCxnSpPr>
          <p:nvPr/>
        </p:nvCxnSpPr>
        <p:spPr>
          <a:xfrm rot="10800000">
            <a:off x="-92619" y="4800598"/>
            <a:ext cx="5628298" cy="1588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5" idx="7"/>
          </p:cNvCxnSpPr>
          <p:nvPr/>
        </p:nvCxnSpPr>
        <p:spPr>
          <a:xfrm rot="5400000" flipH="1" flipV="1">
            <a:off x="6668582" y="343951"/>
            <a:ext cx="4207901" cy="3520001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>
            <a:stCxn id="6" idx="3"/>
          </p:cNvCxnSpPr>
          <p:nvPr/>
        </p:nvCxnSpPr>
        <p:spPr>
          <a:xfrm>
            <a:off x="7265920" y="4799010"/>
            <a:ext cx="5535680" cy="1588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4727487" y="-94891"/>
            <a:ext cx="337734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u="sng" dirty="0" smtClean="0"/>
              <a:t>Properties of metals</a:t>
            </a:r>
            <a:endParaRPr lang="en-GB" b="1" u="sng" dirty="0"/>
          </a:p>
        </p:txBody>
      </p:sp>
      <p:pic>
        <p:nvPicPr>
          <p:cNvPr id="44" name="Picture 4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1374" y="2751794"/>
            <a:ext cx="4258225" cy="1916775"/>
          </a:xfrm>
          <a:prstGeom prst="rect">
            <a:avLst/>
          </a:prstGeom>
        </p:spPr>
      </p:pic>
      <p:cxnSp>
        <p:nvCxnSpPr>
          <p:cNvPr id="46" name="Straight Connector 45"/>
          <p:cNvCxnSpPr/>
          <p:nvPr/>
        </p:nvCxnSpPr>
        <p:spPr>
          <a:xfrm>
            <a:off x="174074" y="3570288"/>
            <a:ext cx="422647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/>
          <p:cNvCxnSpPr/>
          <p:nvPr/>
        </p:nvCxnSpPr>
        <p:spPr>
          <a:xfrm>
            <a:off x="180425" y="4641581"/>
            <a:ext cx="422647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/>
          <p:cNvCxnSpPr/>
          <p:nvPr/>
        </p:nvCxnSpPr>
        <p:spPr>
          <a:xfrm>
            <a:off x="186774" y="3843338"/>
            <a:ext cx="422647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7" name="Straight Connector 56"/>
          <p:cNvCxnSpPr/>
          <p:nvPr/>
        </p:nvCxnSpPr>
        <p:spPr>
          <a:xfrm>
            <a:off x="167725" y="4106862"/>
            <a:ext cx="422647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8" name="Straight Connector 57"/>
          <p:cNvCxnSpPr/>
          <p:nvPr/>
        </p:nvCxnSpPr>
        <p:spPr>
          <a:xfrm>
            <a:off x="180424" y="4364038"/>
            <a:ext cx="422647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9" name="Straight Connector 58"/>
          <p:cNvCxnSpPr/>
          <p:nvPr/>
        </p:nvCxnSpPr>
        <p:spPr>
          <a:xfrm>
            <a:off x="2984500" y="3028950"/>
            <a:ext cx="140334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/>
          <p:cNvCxnSpPr/>
          <p:nvPr/>
        </p:nvCxnSpPr>
        <p:spPr>
          <a:xfrm rot="5400000" flipH="1" flipV="1">
            <a:off x="-756928" y="3697085"/>
            <a:ext cx="1888993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1" name="Straight Connector 60"/>
          <p:cNvCxnSpPr/>
          <p:nvPr/>
        </p:nvCxnSpPr>
        <p:spPr>
          <a:xfrm rot="5400000" flipH="1" flipV="1">
            <a:off x="-525795" y="3698277"/>
            <a:ext cx="1889789" cy="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/>
          <p:cNvCxnSpPr/>
          <p:nvPr/>
        </p:nvCxnSpPr>
        <p:spPr>
          <a:xfrm rot="5400000" flipH="1" flipV="1">
            <a:off x="-158617" y="3836855"/>
            <a:ext cx="161263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/>
          <p:cNvCxnSpPr/>
          <p:nvPr/>
        </p:nvCxnSpPr>
        <p:spPr>
          <a:xfrm rot="5400000" flipH="1" flipV="1">
            <a:off x="574411" y="4107127"/>
            <a:ext cx="107367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/>
          <p:cNvCxnSpPr/>
          <p:nvPr/>
        </p:nvCxnSpPr>
        <p:spPr>
          <a:xfrm rot="5400000" flipH="1" flipV="1">
            <a:off x="335098" y="4106729"/>
            <a:ext cx="1069705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/>
          <p:cNvCxnSpPr/>
          <p:nvPr/>
        </p:nvCxnSpPr>
        <p:spPr>
          <a:xfrm rot="16200000" flipV="1">
            <a:off x="3452480" y="3688751"/>
            <a:ext cx="1889789" cy="1905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/>
          <p:cNvCxnSpPr/>
          <p:nvPr/>
        </p:nvCxnSpPr>
        <p:spPr>
          <a:xfrm>
            <a:off x="2984500" y="3295650"/>
            <a:ext cx="140334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/>
          <p:cNvCxnSpPr/>
          <p:nvPr/>
        </p:nvCxnSpPr>
        <p:spPr>
          <a:xfrm rot="5400000" flipH="1" flipV="1">
            <a:off x="804599" y="4104743"/>
            <a:ext cx="107367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/>
          <p:cNvCxnSpPr/>
          <p:nvPr/>
        </p:nvCxnSpPr>
        <p:spPr>
          <a:xfrm rot="5400000" flipH="1" flipV="1">
            <a:off x="1266561" y="4113477"/>
            <a:ext cx="107367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4" name="Straight Connector 83"/>
          <p:cNvCxnSpPr/>
          <p:nvPr/>
        </p:nvCxnSpPr>
        <p:spPr>
          <a:xfrm rot="5400000" flipH="1" flipV="1">
            <a:off x="1047485" y="4118236"/>
            <a:ext cx="107367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/>
          <p:cNvCxnSpPr/>
          <p:nvPr/>
        </p:nvCxnSpPr>
        <p:spPr>
          <a:xfrm rot="5400000" flipH="1" flipV="1">
            <a:off x="1509449" y="4100249"/>
            <a:ext cx="107367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/>
          <p:cNvCxnSpPr/>
          <p:nvPr/>
        </p:nvCxnSpPr>
        <p:spPr>
          <a:xfrm rot="5400000" flipH="1" flipV="1">
            <a:off x="1747573" y="4113477"/>
            <a:ext cx="107367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7" name="Straight Connector 86"/>
          <p:cNvCxnSpPr/>
          <p:nvPr/>
        </p:nvCxnSpPr>
        <p:spPr>
          <a:xfrm rot="5400000" flipH="1" flipV="1">
            <a:off x="1982523" y="4111886"/>
            <a:ext cx="107367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8" name="Straight Connector 87"/>
          <p:cNvCxnSpPr/>
          <p:nvPr/>
        </p:nvCxnSpPr>
        <p:spPr>
          <a:xfrm rot="5400000" flipH="1" flipV="1">
            <a:off x="2217473" y="4100249"/>
            <a:ext cx="107367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9" name="Straight Connector 88"/>
          <p:cNvCxnSpPr/>
          <p:nvPr/>
        </p:nvCxnSpPr>
        <p:spPr>
          <a:xfrm rot="16200000" flipV="1">
            <a:off x="2181228" y="3833813"/>
            <a:ext cx="1608137" cy="2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0" name="Straight Connector 89"/>
          <p:cNvCxnSpPr/>
          <p:nvPr/>
        </p:nvCxnSpPr>
        <p:spPr>
          <a:xfrm rot="5400000" flipH="1" flipV="1">
            <a:off x="2403078" y="3832622"/>
            <a:ext cx="1608932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1" name="Straight Connector 90"/>
          <p:cNvCxnSpPr/>
          <p:nvPr/>
        </p:nvCxnSpPr>
        <p:spPr>
          <a:xfrm rot="5400000" flipH="1" flipV="1">
            <a:off x="2878534" y="3833416"/>
            <a:ext cx="1608932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2" name="Straight Connector 91"/>
          <p:cNvCxnSpPr/>
          <p:nvPr/>
        </p:nvCxnSpPr>
        <p:spPr>
          <a:xfrm rot="16200000" flipV="1">
            <a:off x="2629433" y="3849950"/>
            <a:ext cx="1637238" cy="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9" name="Straight Connector 98"/>
          <p:cNvCxnSpPr/>
          <p:nvPr/>
        </p:nvCxnSpPr>
        <p:spPr>
          <a:xfrm rot="5400000" flipH="1" flipV="1">
            <a:off x="3114278" y="3845850"/>
            <a:ext cx="1608932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0" name="Straight Connector 99"/>
          <p:cNvCxnSpPr/>
          <p:nvPr/>
        </p:nvCxnSpPr>
        <p:spPr>
          <a:xfrm rot="5400000" flipH="1" flipV="1">
            <a:off x="3347639" y="3832622"/>
            <a:ext cx="1608932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Connector 100"/>
          <p:cNvCxnSpPr/>
          <p:nvPr/>
        </p:nvCxnSpPr>
        <p:spPr>
          <a:xfrm flipV="1">
            <a:off x="188363" y="2751794"/>
            <a:ext cx="230736" cy="4765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2" name="Straight Connector 101"/>
          <p:cNvCxnSpPr/>
          <p:nvPr/>
        </p:nvCxnSpPr>
        <p:spPr>
          <a:xfrm>
            <a:off x="4151311" y="2754971"/>
            <a:ext cx="232569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/>
          <p:nvPr/>
        </p:nvCxnSpPr>
        <p:spPr>
          <a:xfrm>
            <a:off x="188363" y="3027362"/>
            <a:ext cx="458543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Connector 103"/>
          <p:cNvCxnSpPr/>
          <p:nvPr/>
        </p:nvCxnSpPr>
        <p:spPr>
          <a:xfrm flipV="1">
            <a:off x="180182" y="3295650"/>
            <a:ext cx="468312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9" name="Straight Connector 108"/>
          <p:cNvCxnSpPr/>
          <p:nvPr/>
        </p:nvCxnSpPr>
        <p:spPr>
          <a:xfrm rot="16200000" flipV="1">
            <a:off x="4015392" y="2889854"/>
            <a:ext cx="270802" cy="421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1" name="TextBox 110"/>
          <p:cNvSpPr txBox="1"/>
          <p:nvPr/>
        </p:nvSpPr>
        <p:spPr>
          <a:xfrm>
            <a:off x="4371" y="-27159"/>
            <a:ext cx="226027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b="1" u="sng" dirty="0" smtClean="0"/>
              <a:t>Locating metals</a:t>
            </a:r>
            <a:endParaRPr lang="en-GB" b="1" u="sng" dirty="0"/>
          </a:p>
        </p:txBody>
      </p:sp>
      <p:sp>
        <p:nvSpPr>
          <p:cNvPr id="112" name="TextBox 111"/>
          <p:cNvSpPr txBox="1"/>
          <p:nvPr/>
        </p:nvSpPr>
        <p:spPr>
          <a:xfrm>
            <a:off x="4372" y="392172"/>
            <a:ext cx="308596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 smtClean="0"/>
              <a:t>Draw a line on the periodic table below to mark out border between the metals and the non-metals. Then label which side is which.</a:t>
            </a:r>
          </a:p>
        </p:txBody>
      </p:sp>
      <p:sp>
        <p:nvSpPr>
          <p:cNvPr id="114" name="TextBox 113"/>
          <p:cNvSpPr txBox="1"/>
          <p:nvPr/>
        </p:nvSpPr>
        <p:spPr>
          <a:xfrm>
            <a:off x="22195" y="1304005"/>
            <a:ext cx="366159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 smtClean="0"/>
              <a:t>Write the chemical symbol of these metals next to their name, then label them in their correct position on the periodic table: </a:t>
            </a:r>
          </a:p>
          <a:p>
            <a:pPr marL="342900" indent="-342900">
              <a:buFont typeface="+mj-lt"/>
              <a:buAutoNum type="arabicPeriod"/>
            </a:pPr>
            <a:r>
              <a:rPr lang="en-GB" sz="1400" dirty="0" smtClean="0"/>
              <a:t>Iron	 =		4. Magnesium =</a:t>
            </a:r>
          </a:p>
          <a:p>
            <a:pPr marL="342900" indent="-342900">
              <a:buFont typeface="+mj-lt"/>
              <a:buAutoNum type="arabicPeriod"/>
            </a:pPr>
            <a:r>
              <a:rPr lang="en-GB" sz="1400" dirty="0" smtClean="0"/>
              <a:t>Copper =		5. Silver =</a:t>
            </a:r>
          </a:p>
          <a:p>
            <a:pPr marL="342900" indent="-342900">
              <a:buFont typeface="+mj-lt"/>
              <a:buAutoNum type="arabicPeriod"/>
            </a:pPr>
            <a:r>
              <a:rPr lang="en-GB" sz="1400" dirty="0" smtClean="0"/>
              <a:t>Aluminium =		6. Gold =</a:t>
            </a:r>
          </a:p>
        </p:txBody>
      </p:sp>
      <p:sp>
        <p:nvSpPr>
          <p:cNvPr id="115" name="TextBox 114"/>
          <p:cNvSpPr txBox="1"/>
          <p:nvPr/>
        </p:nvSpPr>
        <p:spPr>
          <a:xfrm>
            <a:off x="3138879" y="348297"/>
            <a:ext cx="66014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/>
              <a:t>All metals have some very similar properties. These properties make metals really useful.</a:t>
            </a:r>
            <a:endParaRPr lang="en-GB" sz="1400" dirty="0"/>
          </a:p>
        </p:txBody>
      </p:sp>
      <p:sp>
        <p:nvSpPr>
          <p:cNvPr id="118" name="TextBox 117"/>
          <p:cNvSpPr txBox="1"/>
          <p:nvPr/>
        </p:nvSpPr>
        <p:spPr>
          <a:xfrm>
            <a:off x="3234270" y="571409"/>
            <a:ext cx="65449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000" dirty="0" smtClean="0"/>
              <a:t>1) Metals are S________ , </a:t>
            </a:r>
            <a:r>
              <a:rPr lang="en-GB" sz="2000" dirty="0"/>
              <a:t>b</a:t>
            </a:r>
            <a:r>
              <a:rPr lang="en-GB" sz="2000" dirty="0" smtClean="0"/>
              <a:t>ut can be shaped (</a:t>
            </a:r>
            <a:r>
              <a:rPr lang="en-GB" sz="2000" dirty="0" err="1" smtClean="0"/>
              <a:t>m</a:t>
            </a:r>
            <a:r>
              <a:rPr lang="en-GB" sz="2000" dirty="0" smtClean="0"/>
              <a:t>__________)</a:t>
            </a:r>
            <a:endParaRPr lang="en-GB" sz="2000" dirty="0"/>
          </a:p>
        </p:txBody>
      </p:sp>
      <p:sp>
        <p:nvSpPr>
          <p:cNvPr id="119" name="TextBox 118"/>
          <p:cNvSpPr txBox="1"/>
          <p:nvPr/>
        </p:nvSpPr>
        <p:spPr>
          <a:xfrm>
            <a:off x="3481185" y="914368"/>
            <a:ext cx="4723243" cy="3847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900" dirty="0" smtClean="0"/>
              <a:t>2) Metals are very good at ___________ heat.</a:t>
            </a:r>
          </a:p>
        </p:txBody>
      </p:sp>
      <p:sp>
        <p:nvSpPr>
          <p:cNvPr id="120" name="TextBox 119"/>
          <p:cNvSpPr txBox="1"/>
          <p:nvPr/>
        </p:nvSpPr>
        <p:spPr>
          <a:xfrm>
            <a:off x="3770953" y="1239821"/>
            <a:ext cx="54938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000" dirty="0" smtClean="0"/>
              <a:t>3) Metals are excellent conductors of __________ .</a:t>
            </a:r>
            <a:endParaRPr lang="en-GB" sz="2000" dirty="0"/>
          </a:p>
        </p:txBody>
      </p:sp>
      <p:sp>
        <p:nvSpPr>
          <p:cNvPr id="121" name="TextBox 120"/>
          <p:cNvSpPr txBox="1"/>
          <p:nvPr/>
        </p:nvSpPr>
        <p:spPr>
          <a:xfrm>
            <a:off x="4018852" y="1614529"/>
            <a:ext cx="407019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000" dirty="0" smtClean="0"/>
              <a:t>4) Metals have high ________ points.</a:t>
            </a:r>
            <a:endParaRPr lang="en-GB" sz="2000" dirty="0"/>
          </a:p>
        </p:txBody>
      </p:sp>
      <p:sp>
        <p:nvSpPr>
          <p:cNvPr id="122" name="TextBox 121"/>
          <p:cNvSpPr txBox="1"/>
          <p:nvPr/>
        </p:nvSpPr>
        <p:spPr>
          <a:xfrm>
            <a:off x="4345779" y="1980773"/>
            <a:ext cx="4490357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000" dirty="0" smtClean="0"/>
              <a:t>5) Metals are normally _______ at room</a:t>
            </a:r>
          </a:p>
          <a:p>
            <a:r>
              <a:rPr lang="en-GB" sz="2000" dirty="0" smtClean="0"/>
              <a:t>     temperature, the one that isn’t is </a:t>
            </a:r>
          </a:p>
          <a:p>
            <a:r>
              <a:rPr lang="en-GB" sz="2000" dirty="0" smtClean="0"/>
              <a:t>         _____________ . </a:t>
            </a:r>
            <a:endParaRPr lang="en-GB" sz="2000" dirty="0"/>
          </a:p>
        </p:txBody>
      </p:sp>
      <p:cxnSp>
        <p:nvCxnSpPr>
          <p:cNvPr id="126" name="Straight Connector 125"/>
          <p:cNvCxnSpPr/>
          <p:nvPr/>
        </p:nvCxnSpPr>
        <p:spPr>
          <a:xfrm>
            <a:off x="9160933" y="1678273"/>
            <a:ext cx="3647019" cy="1588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8" name="Straight Connector 127"/>
          <p:cNvCxnSpPr/>
          <p:nvPr/>
        </p:nvCxnSpPr>
        <p:spPr>
          <a:xfrm>
            <a:off x="7924800" y="3134777"/>
            <a:ext cx="4848004" cy="9135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6" name="TextBox 135"/>
          <p:cNvSpPr txBox="1"/>
          <p:nvPr/>
        </p:nvSpPr>
        <p:spPr>
          <a:xfrm rot="18565214">
            <a:off x="9113964" y="443215"/>
            <a:ext cx="2063986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3200" b="1" dirty="0" smtClean="0"/>
              <a:t>Aluminium</a:t>
            </a:r>
            <a:endParaRPr lang="en-GB" sz="3200" b="1" dirty="0"/>
          </a:p>
        </p:txBody>
      </p:sp>
      <p:sp>
        <p:nvSpPr>
          <p:cNvPr id="137" name="TextBox 136"/>
          <p:cNvSpPr txBox="1"/>
          <p:nvPr/>
        </p:nvSpPr>
        <p:spPr>
          <a:xfrm rot="18565214">
            <a:off x="8128247" y="2056244"/>
            <a:ext cx="1415772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3200" b="1" dirty="0" smtClean="0"/>
              <a:t>Copper</a:t>
            </a:r>
            <a:endParaRPr lang="en-GB" sz="3200" b="1" dirty="0"/>
          </a:p>
        </p:txBody>
      </p:sp>
      <p:sp>
        <p:nvSpPr>
          <p:cNvPr id="139" name="TextBox 138"/>
          <p:cNvSpPr txBox="1"/>
          <p:nvPr/>
        </p:nvSpPr>
        <p:spPr>
          <a:xfrm rot="18565214">
            <a:off x="7100716" y="3469553"/>
            <a:ext cx="1099833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200" b="1" dirty="0" smtClean="0"/>
              <a:t>Iron</a:t>
            </a:r>
            <a:endParaRPr lang="en-GB" sz="3200" b="1" dirty="0"/>
          </a:p>
        </p:txBody>
      </p:sp>
      <p:cxnSp>
        <p:nvCxnSpPr>
          <p:cNvPr id="141" name="Straight Connector 140"/>
          <p:cNvCxnSpPr>
            <a:stCxn id="5" idx="6"/>
          </p:cNvCxnSpPr>
          <p:nvPr/>
        </p:nvCxnSpPr>
        <p:spPr>
          <a:xfrm flipV="1">
            <a:off x="7265920" y="33870"/>
            <a:ext cx="3893151" cy="4766728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8" name="TextBox 147"/>
          <p:cNvSpPr txBox="1"/>
          <p:nvPr/>
        </p:nvSpPr>
        <p:spPr>
          <a:xfrm>
            <a:off x="11023607" y="40520"/>
            <a:ext cx="1749197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/>
              <a:t>Properties:________</a:t>
            </a:r>
          </a:p>
          <a:p>
            <a:r>
              <a:rPr lang="en-GB" sz="1400" dirty="0" smtClean="0"/>
              <a:t> _________________ </a:t>
            </a:r>
          </a:p>
          <a:p>
            <a:endParaRPr lang="en-GB" sz="1400" dirty="0"/>
          </a:p>
        </p:txBody>
      </p:sp>
      <p:sp>
        <p:nvSpPr>
          <p:cNvPr id="149" name="TextBox 148"/>
          <p:cNvSpPr txBox="1"/>
          <p:nvPr/>
        </p:nvSpPr>
        <p:spPr>
          <a:xfrm>
            <a:off x="4998415" y="2892363"/>
            <a:ext cx="2768601" cy="9694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900" dirty="0" smtClean="0"/>
              <a:t>6) Metals are </a:t>
            </a:r>
            <a:r>
              <a:rPr lang="en-GB" sz="1900" dirty="0" err="1" smtClean="0"/>
              <a:t>d</a:t>
            </a:r>
            <a:r>
              <a:rPr lang="en-GB" sz="1900" dirty="0" smtClean="0"/>
              <a:t>______</a:t>
            </a:r>
          </a:p>
          <a:p>
            <a:r>
              <a:rPr lang="en-GB" sz="1900" dirty="0" smtClean="0"/>
              <a:t>      this means they can</a:t>
            </a:r>
          </a:p>
          <a:p>
            <a:r>
              <a:rPr lang="en-GB" sz="1900" dirty="0" smtClean="0"/>
              <a:t>         made into </a:t>
            </a:r>
            <a:r>
              <a:rPr lang="en-GB" sz="1900" dirty="0" err="1" smtClean="0"/>
              <a:t>w</a:t>
            </a:r>
            <a:r>
              <a:rPr lang="en-GB" sz="1900" dirty="0" smtClean="0"/>
              <a:t>____.</a:t>
            </a:r>
            <a:endParaRPr lang="en-GB" sz="1900" dirty="0"/>
          </a:p>
        </p:txBody>
      </p:sp>
      <p:sp>
        <p:nvSpPr>
          <p:cNvPr id="151" name="TextBox 150"/>
          <p:cNvSpPr txBox="1"/>
          <p:nvPr/>
        </p:nvSpPr>
        <p:spPr>
          <a:xfrm>
            <a:off x="10620953" y="517574"/>
            <a:ext cx="218718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/>
              <a:t>Uses:_________________</a:t>
            </a:r>
          </a:p>
          <a:p>
            <a:r>
              <a:rPr lang="en-GB" sz="1400" dirty="0" smtClean="0"/>
              <a:t>______________________</a:t>
            </a:r>
            <a:endParaRPr lang="en-GB" sz="1400" dirty="0"/>
          </a:p>
        </p:txBody>
      </p:sp>
      <p:sp>
        <p:nvSpPr>
          <p:cNvPr id="152" name="TextBox 151"/>
          <p:cNvSpPr txBox="1"/>
          <p:nvPr/>
        </p:nvSpPr>
        <p:spPr>
          <a:xfrm>
            <a:off x="9672389" y="1667693"/>
            <a:ext cx="3224359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 smtClean="0"/>
              <a:t>Properties:________________________</a:t>
            </a:r>
          </a:p>
          <a:p>
            <a:r>
              <a:rPr lang="en-GB" sz="1400" dirty="0" smtClean="0"/>
              <a:t> _________________________________ </a:t>
            </a:r>
          </a:p>
          <a:p>
            <a:endParaRPr lang="en-GB" sz="1400" dirty="0"/>
          </a:p>
        </p:txBody>
      </p:sp>
      <p:sp>
        <p:nvSpPr>
          <p:cNvPr id="154" name="TextBox 153"/>
          <p:cNvSpPr txBox="1"/>
          <p:nvPr/>
        </p:nvSpPr>
        <p:spPr>
          <a:xfrm>
            <a:off x="9307100" y="2153239"/>
            <a:ext cx="358303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/>
              <a:t>Uses:_________________________________</a:t>
            </a:r>
          </a:p>
          <a:p>
            <a:r>
              <a:rPr lang="en-GB" sz="1400" dirty="0" smtClean="0"/>
              <a:t>______________________________________</a:t>
            </a:r>
            <a:endParaRPr lang="en-GB" sz="1400" dirty="0"/>
          </a:p>
        </p:txBody>
      </p:sp>
      <p:sp>
        <p:nvSpPr>
          <p:cNvPr id="163" name="TextBox 162"/>
          <p:cNvSpPr txBox="1"/>
          <p:nvPr/>
        </p:nvSpPr>
        <p:spPr>
          <a:xfrm>
            <a:off x="8492300" y="3139589"/>
            <a:ext cx="4462435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 smtClean="0"/>
              <a:t>Properties:______________________________________</a:t>
            </a:r>
          </a:p>
          <a:p>
            <a:r>
              <a:rPr lang="en-GB" sz="1400" dirty="0" smtClean="0"/>
              <a:t> _______________________________________________ </a:t>
            </a:r>
          </a:p>
          <a:p>
            <a:endParaRPr lang="en-GB" sz="1400" dirty="0"/>
          </a:p>
        </p:txBody>
      </p:sp>
      <p:sp>
        <p:nvSpPr>
          <p:cNvPr id="164" name="TextBox 163"/>
          <p:cNvSpPr txBox="1"/>
          <p:nvPr/>
        </p:nvSpPr>
        <p:spPr>
          <a:xfrm>
            <a:off x="8089047" y="3637610"/>
            <a:ext cx="46794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 smtClean="0"/>
              <a:t>Uses:______________________________________________</a:t>
            </a:r>
          </a:p>
          <a:p>
            <a:r>
              <a:rPr lang="en-GB" sz="1400" dirty="0" smtClean="0"/>
              <a:t>__________________________________________________</a:t>
            </a:r>
            <a:endParaRPr lang="en-GB" sz="1400" dirty="0"/>
          </a:p>
        </p:txBody>
      </p:sp>
      <p:sp>
        <p:nvSpPr>
          <p:cNvPr id="167" name="TextBox 166"/>
          <p:cNvSpPr txBox="1"/>
          <p:nvPr/>
        </p:nvSpPr>
        <p:spPr>
          <a:xfrm>
            <a:off x="7332196" y="4736646"/>
            <a:ext cx="2432157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b="1" u="sng" dirty="0" smtClean="0"/>
              <a:t>Metallic Bonding</a:t>
            </a:r>
            <a:endParaRPr lang="en-GB" b="1" u="sng" dirty="0"/>
          </a:p>
        </p:txBody>
      </p:sp>
      <p:sp>
        <p:nvSpPr>
          <p:cNvPr id="168" name="TextBox 167"/>
          <p:cNvSpPr txBox="1"/>
          <p:nvPr/>
        </p:nvSpPr>
        <p:spPr>
          <a:xfrm>
            <a:off x="7072445" y="5161436"/>
            <a:ext cx="573568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 smtClean="0"/>
              <a:t>In a metal, the ________ in the ________ shell are able to move. This is the reason why metals are very good at _____________ </a:t>
            </a:r>
            <a:r>
              <a:rPr lang="en-GB" sz="1400" dirty="0" err="1" smtClean="0"/>
              <a:t>h</a:t>
            </a:r>
            <a:r>
              <a:rPr lang="en-GB" sz="1400" dirty="0" smtClean="0"/>
              <a:t>____ and __________.</a:t>
            </a:r>
            <a:endParaRPr lang="en-GB" sz="1400" dirty="0"/>
          </a:p>
        </p:txBody>
      </p:sp>
      <p:sp>
        <p:nvSpPr>
          <p:cNvPr id="169" name="TextBox 168"/>
          <p:cNvSpPr txBox="1"/>
          <p:nvPr/>
        </p:nvSpPr>
        <p:spPr>
          <a:xfrm>
            <a:off x="6391812" y="5666867"/>
            <a:ext cx="6376649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 smtClean="0"/>
              <a:t>The more __________ in the outer shell, the better the metal is at _____________.</a:t>
            </a:r>
          </a:p>
          <a:p>
            <a:r>
              <a:rPr lang="en-GB" sz="1400" dirty="0" smtClean="0"/>
              <a:t>In lithium each atom has ____ electron in it’s outer shell. This means that for each atom in a lump of lithium there is one free electron that is able to move around.</a:t>
            </a:r>
          </a:p>
        </p:txBody>
      </p:sp>
      <p:sp>
        <p:nvSpPr>
          <p:cNvPr id="181" name="TextBox 180"/>
          <p:cNvSpPr txBox="1"/>
          <p:nvPr/>
        </p:nvSpPr>
        <p:spPr>
          <a:xfrm>
            <a:off x="11572" y="5144503"/>
            <a:ext cx="6158472" cy="21698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500" dirty="0" smtClean="0"/>
              <a:t>An element’s atomic number tells you the number of ________ in the nucleus.  The number of________ in an atom is equal to the number of _________. How many electrons are there in the elements listed above:</a:t>
            </a:r>
          </a:p>
          <a:p>
            <a:pPr marL="457200" indent="-457200">
              <a:buAutoNum type="arabicParenR"/>
            </a:pPr>
            <a:r>
              <a:rPr lang="en-GB" sz="1500" dirty="0" smtClean="0"/>
              <a:t>             2)                     3)                    4)                     5)                      6)</a:t>
            </a:r>
          </a:p>
          <a:p>
            <a:endParaRPr lang="en-GB" sz="1500" dirty="0" smtClean="0"/>
          </a:p>
          <a:p>
            <a:r>
              <a:rPr lang="en-GB" sz="1500" dirty="0" smtClean="0"/>
              <a:t>In the first shell of an atom there are _____ electrons.  In the second shell there are ___ electrons. In the third shell there are ___ electrons.</a:t>
            </a:r>
          </a:p>
          <a:p>
            <a:endParaRPr lang="en-GB" sz="1500" dirty="0" smtClean="0"/>
          </a:p>
          <a:p>
            <a:r>
              <a:rPr lang="en-GB" sz="1500" dirty="0" smtClean="0"/>
              <a:t>Draw the electrons and their shells onto the atoms below:</a:t>
            </a:r>
          </a:p>
        </p:txBody>
      </p:sp>
      <p:sp>
        <p:nvSpPr>
          <p:cNvPr id="182" name="TextBox 181"/>
          <p:cNvSpPr txBox="1"/>
          <p:nvPr/>
        </p:nvSpPr>
        <p:spPr>
          <a:xfrm>
            <a:off x="62371" y="4773742"/>
            <a:ext cx="3127679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b="1" u="sng" dirty="0" smtClean="0"/>
              <a:t>Electron configuration </a:t>
            </a:r>
            <a:endParaRPr lang="en-GB" b="1" u="sng" dirty="0"/>
          </a:p>
        </p:txBody>
      </p:sp>
      <p:grpSp>
        <p:nvGrpSpPr>
          <p:cNvPr id="196" name="Group 195"/>
          <p:cNvGrpSpPr/>
          <p:nvPr/>
        </p:nvGrpSpPr>
        <p:grpSpPr>
          <a:xfrm>
            <a:off x="166127" y="7640300"/>
            <a:ext cx="1948687" cy="1833899"/>
            <a:chOff x="161374" y="7395870"/>
            <a:chExt cx="1884120" cy="1731197"/>
          </a:xfrm>
        </p:grpSpPr>
        <p:sp>
          <p:nvSpPr>
            <p:cNvPr id="184" name="Oval 183"/>
            <p:cNvSpPr/>
            <p:nvPr/>
          </p:nvSpPr>
          <p:spPr>
            <a:xfrm>
              <a:off x="926306" y="8134007"/>
              <a:ext cx="285222" cy="261083"/>
            </a:xfrm>
            <a:prstGeom prst="ellipse">
              <a:avLst/>
            </a:prstGeom>
            <a:solidFill>
              <a:schemeClr val="tx1"/>
            </a:solidFill>
            <a:ln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188" name="Straight Connector 187"/>
            <p:cNvCxnSpPr/>
            <p:nvPr/>
          </p:nvCxnSpPr>
          <p:spPr>
            <a:xfrm>
              <a:off x="188363" y="7395870"/>
              <a:ext cx="1857131" cy="1588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Straight Connector 188"/>
            <p:cNvCxnSpPr/>
            <p:nvPr/>
          </p:nvCxnSpPr>
          <p:spPr>
            <a:xfrm rot="5400000">
              <a:off x="1154494" y="8261468"/>
              <a:ext cx="1728022" cy="1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Connector 189"/>
            <p:cNvCxnSpPr/>
            <p:nvPr/>
          </p:nvCxnSpPr>
          <p:spPr>
            <a:xfrm>
              <a:off x="161374" y="9125479"/>
              <a:ext cx="1857131" cy="1588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1" name="Straight Connector 190"/>
            <p:cNvCxnSpPr/>
            <p:nvPr/>
          </p:nvCxnSpPr>
          <p:spPr>
            <a:xfrm rot="5400000">
              <a:off x="-686760" y="8251943"/>
              <a:ext cx="1729609" cy="20638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97" name="Group 196"/>
          <p:cNvGrpSpPr/>
          <p:nvPr/>
        </p:nvGrpSpPr>
        <p:grpSpPr>
          <a:xfrm>
            <a:off x="2247716" y="7641982"/>
            <a:ext cx="1990029" cy="1835389"/>
            <a:chOff x="161374" y="7395870"/>
            <a:chExt cx="1884120" cy="1731197"/>
          </a:xfrm>
        </p:grpSpPr>
        <p:sp>
          <p:nvSpPr>
            <p:cNvPr id="198" name="Oval 197"/>
            <p:cNvSpPr/>
            <p:nvPr/>
          </p:nvSpPr>
          <p:spPr>
            <a:xfrm>
              <a:off x="926306" y="8134007"/>
              <a:ext cx="285222" cy="261083"/>
            </a:xfrm>
            <a:prstGeom prst="ellipse">
              <a:avLst/>
            </a:prstGeom>
            <a:solidFill>
              <a:schemeClr val="tx1"/>
            </a:solidFill>
            <a:ln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199" name="Straight Connector 198"/>
            <p:cNvCxnSpPr/>
            <p:nvPr/>
          </p:nvCxnSpPr>
          <p:spPr>
            <a:xfrm>
              <a:off x="188363" y="7395870"/>
              <a:ext cx="1857131" cy="1588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0" name="Straight Connector 199"/>
            <p:cNvCxnSpPr/>
            <p:nvPr/>
          </p:nvCxnSpPr>
          <p:spPr>
            <a:xfrm rot="5400000">
              <a:off x="1154494" y="8261468"/>
              <a:ext cx="1728022" cy="1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1" name="Straight Connector 200"/>
            <p:cNvCxnSpPr/>
            <p:nvPr/>
          </p:nvCxnSpPr>
          <p:spPr>
            <a:xfrm>
              <a:off x="161374" y="9125479"/>
              <a:ext cx="1857131" cy="1588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2" name="Straight Connector 201"/>
            <p:cNvCxnSpPr/>
            <p:nvPr/>
          </p:nvCxnSpPr>
          <p:spPr>
            <a:xfrm rot="5400000">
              <a:off x="-686760" y="8251943"/>
              <a:ext cx="1729609" cy="20638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03" name="Group 202"/>
          <p:cNvGrpSpPr/>
          <p:nvPr/>
        </p:nvGrpSpPr>
        <p:grpSpPr>
          <a:xfrm>
            <a:off x="4402666" y="7643665"/>
            <a:ext cx="1952821" cy="1832411"/>
            <a:chOff x="161374" y="7395870"/>
            <a:chExt cx="1884120" cy="1731197"/>
          </a:xfrm>
        </p:grpSpPr>
        <p:sp>
          <p:nvSpPr>
            <p:cNvPr id="204" name="Oval 203"/>
            <p:cNvSpPr/>
            <p:nvPr/>
          </p:nvSpPr>
          <p:spPr>
            <a:xfrm>
              <a:off x="926306" y="8134007"/>
              <a:ext cx="285222" cy="261083"/>
            </a:xfrm>
            <a:prstGeom prst="ellipse">
              <a:avLst/>
            </a:prstGeom>
            <a:solidFill>
              <a:schemeClr val="tx1"/>
            </a:solidFill>
            <a:ln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205" name="Straight Connector 204"/>
            <p:cNvCxnSpPr/>
            <p:nvPr/>
          </p:nvCxnSpPr>
          <p:spPr>
            <a:xfrm>
              <a:off x="188363" y="7395870"/>
              <a:ext cx="1857131" cy="1588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6" name="Straight Connector 205"/>
            <p:cNvCxnSpPr/>
            <p:nvPr/>
          </p:nvCxnSpPr>
          <p:spPr>
            <a:xfrm rot="5400000">
              <a:off x="1154494" y="8261468"/>
              <a:ext cx="1728022" cy="1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7" name="Straight Connector 206"/>
            <p:cNvCxnSpPr/>
            <p:nvPr/>
          </p:nvCxnSpPr>
          <p:spPr>
            <a:xfrm>
              <a:off x="161374" y="9125479"/>
              <a:ext cx="1857131" cy="1588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8" name="Straight Connector 207"/>
            <p:cNvCxnSpPr/>
            <p:nvPr/>
          </p:nvCxnSpPr>
          <p:spPr>
            <a:xfrm rot="5400000">
              <a:off x="-686760" y="8251943"/>
              <a:ext cx="1729609" cy="20638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09" name="Straight Connector 208"/>
          <p:cNvCxnSpPr>
            <a:stCxn id="5" idx="4"/>
          </p:cNvCxnSpPr>
          <p:nvPr/>
        </p:nvCxnSpPr>
        <p:spPr>
          <a:xfrm rot="16200000" flipH="1">
            <a:off x="4419598" y="7619999"/>
            <a:ext cx="3962404" cy="1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2" name="TextBox 211"/>
          <p:cNvSpPr txBox="1"/>
          <p:nvPr/>
        </p:nvSpPr>
        <p:spPr>
          <a:xfrm>
            <a:off x="567899" y="7178864"/>
            <a:ext cx="116697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Lithium</a:t>
            </a:r>
            <a:endParaRPr lang="en-GB" dirty="0"/>
          </a:p>
        </p:txBody>
      </p:sp>
      <p:sp>
        <p:nvSpPr>
          <p:cNvPr id="213" name="TextBox 212"/>
          <p:cNvSpPr txBox="1"/>
          <p:nvPr/>
        </p:nvSpPr>
        <p:spPr>
          <a:xfrm>
            <a:off x="2400422" y="7178864"/>
            <a:ext cx="171472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Magnesium</a:t>
            </a:r>
            <a:endParaRPr lang="en-GB" dirty="0"/>
          </a:p>
        </p:txBody>
      </p:sp>
      <p:sp>
        <p:nvSpPr>
          <p:cNvPr id="214" name="TextBox 213"/>
          <p:cNvSpPr txBox="1"/>
          <p:nvPr/>
        </p:nvSpPr>
        <p:spPr>
          <a:xfrm>
            <a:off x="4760118" y="7157343"/>
            <a:ext cx="12164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Calcium</a:t>
            </a:r>
            <a:endParaRPr lang="en-GB" dirty="0"/>
          </a:p>
        </p:txBody>
      </p:sp>
      <p:sp>
        <p:nvSpPr>
          <p:cNvPr id="215" name="TextBox 214"/>
          <p:cNvSpPr txBox="1"/>
          <p:nvPr/>
        </p:nvSpPr>
        <p:spPr>
          <a:xfrm>
            <a:off x="8967893" y="2604094"/>
            <a:ext cx="382668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/>
              <a:t>Examples: ________________________________</a:t>
            </a:r>
          </a:p>
          <a:p>
            <a:r>
              <a:rPr lang="en-GB" sz="1400" dirty="0" smtClean="0"/>
              <a:t>_________________________________________</a:t>
            </a:r>
            <a:endParaRPr lang="en-GB" sz="1400" dirty="0"/>
          </a:p>
        </p:txBody>
      </p:sp>
      <p:sp>
        <p:nvSpPr>
          <p:cNvPr id="216" name="TextBox 215"/>
          <p:cNvSpPr txBox="1"/>
          <p:nvPr/>
        </p:nvSpPr>
        <p:spPr>
          <a:xfrm>
            <a:off x="7924800" y="4145350"/>
            <a:ext cx="4876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 smtClean="0"/>
              <a:t>Examples: ____________________________________________</a:t>
            </a:r>
          </a:p>
          <a:p>
            <a:r>
              <a:rPr lang="en-GB" sz="1400" dirty="0" smtClean="0"/>
              <a:t>_____________________________________________________</a:t>
            </a:r>
            <a:endParaRPr lang="en-GB" sz="1400" dirty="0"/>
          </a:p>
        </p:txBody>
      </p:sp>
      <p:sp>
        <p:nvSpPr>
          <p:cNvPr id="218" name="TextBox 217"/>
          <p:cNvSpPr txBox="1"/>
          <p:nvPr/>
        </p:nvSpPr>
        <p:spPr>
          <a:xfrm>
            <a:off x="10244667" y="1040793"/>
            <a:ext cx="256346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 smtClean="0"/>
              <a:t>Examples: __________________ __________________________</a:t>
            </a:r>
            <a:endParaRPr lang="en-GB" sz="1400" dirty="0"/>
          </a:p>
        </p:txBody>
      </p:sp>
      <p:grpSp>
        <p:nvGrpSpPr>
          <p:cNvPr id="240" name="Group 239"/>
          <p:cNvGrpSpPr/>
          <p:nvPr/>
        </p:nvGrpSpPr>
        <p:grpSpPr>
          <a:xfrm>
            <a:off x="6396045" y="6305190"/>
            <a:ext cx="1731101" cy="1582916"/>
            <a:chOff x="6551089" y="7634397"/>
            <a:chExt cx="1892480" cy="1823244"/>
          </a:xfrm>
        </p:grpSpPr>
        <p:grpSp>
          <p:nvGrpSpPr>
            <p:cNvPr id="180" name="Group 179"/>
            <p:cNvGrpSpPr/>
            <p:nvPr/>
          </p:nvGrpSpPr>
          <p:grpSpPr>
            <a:xfrm>
              <a:off x="6676347" y="7774450"/>
              <a:ext cx="1645597" cy="1551622"/>
              <a:chOff x="4372" y="8218211"/>
              <a:chExt cx="1435827" cy="1247356"/>
            </a:xfrm>
            <a:noFill/>
          </p:grpSpPr>
          <p:sp>
            <p:nvSpPr>
              <p:cNvPr id="170" name="Oval 169"/>
              <p:cNvSpPr/>
              <p:nvPr/>
            </p:nvSpPr>
            <p:spPr>
              <a:xfrm>
                <a:off x="18467" y="9052363"/>
                <a:ext cx="471488" cy="406400"/>
              </a:xfrm>
              <a:prstGeom prst="ellipse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1" name="Oval 170"/>
              <p:cNvSpPr/>
              <p:nvPr/>
            </p:nvSpPr>
            <p:spPr>
              <a:xfrm>
                <a:off x="4372" y="8636000"/>
                <a:ext cx="471488" cy="406400"/>
              </a:xfrm>
              <a:prstGeom prst="ellipse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" name="Oval 171"/>
              <p:cNvSpPr/>
              <p:nvPr/>
            </p:nvSpPr>
            <p:spPr>
              <a:xfrm>
                <a:off x="475860" y="8636000"/>
                <a:ext cx="471488" cy="406400"/>
              </a:xfrm>
              <a:prstGeom prst="ellipse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" name="Oval 172"/>
              <p:cNvSpPr/>
              <p:nvPr/>
            </p:nvSpPr>
            <p:spPr>
              <a:xfrm rot="10800000" flipV="1">
                <a:off x="490101" y="9045720"/>
                <a:ext cx="471488" cy="419847"/>
              </a:xfrm>
              <a:prstGeom prst="ellipse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" name="Oval 173"/>
              <p:cNvSpPr/>
              <p:nvPr/>
            </p:nvSpPr>
            <p:spPr>
              <a:xfrm>
                <a:off x="481301" y="8218211"/>
                <a:ext cx="471488" cy="406400"/>
              </a:xfrm>
              <a:prstGeom prst="ellipse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5" name="Oval 174"/>
              <p:cNvSpPr/>
              <p:nvPr/>
            </p:nvSpPr>
            <p:spPr>
              <a:xfrm>
                <a:off x="5904" y="8229601"/>
                <a:ext cx="471489" cy="406400"/>
              </a:xfrm>
              <a:prstGeom prst="ellipse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6" name="Oval 175"/>
              <p:cNvSpPr/>
              <p:nvPr/>
            </p:nvSpPr>
            <p:spPr>
              <a:xfrm>
                <a:off x="959054" y="8229601"/>
                <a:ext cx="471488" cy="406400"/>
              </a:xfrm>
              <a:prstGeom prst="ellipse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7" name="Oval 176"/>
              <p:cNvSpPr/>
              <p:nvPr/>
            </p:nvSpPr>
            <p:spPr>
              <a:xfrm>
                <a:off x="955360" y="8636001"/>
                <a:ext cx="471489" cy="406400"/>
              </a:xfrm>
              <a:prstGeom prst="ellipse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8" name="Oval 177"/>
              <p:cNvSpPr/>
              <p:nvPr/>
            </p:nvSpPr>
            <p:spPr>
              <a:xfrm>
                <a:off x="968710" y="9048959"/>
                <a:ext cx="471489" cy="406400"/>
              </a:xfrm>
              <a:prstGeom prst="ellipse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19" name="TextBox 218"/>
            <p:cNvSpPr txBox="1"/>
            <p:nvPr/>
          </p:nvSpPr>
          <p:spPr>
            <a:xfrm>
              <a:off x="6788707" y="8888519"/>
              <a:ext cx="364202" cy="5199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 smtClean="0"/>
                <a:t>Li</a:t>
              </a:r>
              <a:r>
                <a:rPr lang="en-GB" sz="1400" baseline="30000" dirty="0" smtClean="0"/>
                <a:t>+</a:t>
              </a:r>
              <a:endParaRPr lang="en-GB" sz="1400" baseline="30000" dirty="0"/>
            </a:p>
          </p:txBody>
        </p:sp>
        <p:sp>
          <p:nvSpPr>
            <p:cNvPr id="220" name="TextBox 219"/>
            <p:cNvSpPr txBox="1"/>
            <p:nvPr/>
          </p:nvSpPr>
          <p:spPr>
            <a:xfrm>
              <a:off x="7332196" y="8888519"/>
              <a:ext cx="364202" cy="5199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 smtClean="0"/>
                <a:t>Li</a:t>
              </a:r>
              <a:r>
                <a:rPr lang="en-GB" sz="1400" baseline="30000" dirty="0" smtClean="0"/>
                <a:t>+</a:t>
              </a:r>
              <a:endParaRPr lang="en-GB" sz="1400" baseline="30000" dirty="0"/>
            </a:p>
          </p:txBody>
        </p:sp>
        <p:sp>
          <p:nvSpPr>
            <p:cNvPr id="221" name="TextBox 220"/>
            <p:cNvSpPr txBox="1"/>
            <p:nvPr/>
          </p:nvSpPr>
          <p:spPr>
            <a:xfrm>
              <a:off x="7878435" y="8864377"/>
              <a:ext cx="364202" cy="5199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 smtClean="0"/>
                <a:t>Li</a:t>
              </a:r>
              <a:r>
                <a:rPr lang="en-GB" sz="1400" baseline="30000" dirty="0" smtClean="0"/>
                <a:t>+</a:t>
              </a:r>
              <a:endParaRPr lang="en-GB" sz="1400" baseline="30000" dirty="0"/>
            </a:p>
          </p:txBody>
        </p:sp>
        <p:sp>
          <p:nvSpPr>
            <p:cNvPr id="222" name="TextBox 221"/>
            <p:cNvSpPr txBox="1"/>
            <p:nvPr/>
          </p:nvSpPr>
          <p:spPr>
            <a:xfrm>
              <a:off x="6771775" y="8393564"/>
              <a:ext cx="364202" cy="5199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 smtClean="0"/>
                <a:t>Li</a:t>
              </a:r>
              <a:r>
                <a:rPr lang="en-GB" sz="1400" baseline="30000" dirty="0" smtClean="0"/>
                <a:t>+</a:t>
              </a:r>
              <a:endParaRPr lang="en-GB" sz="1400" baseline="30000" dirty="0"/>
            </a:p>
          </p:txBody>
        </p:sp>
        <p:sp>
          <p:nvSpPr>
            <p:cNvPr id="223" name="TextBox 222"/>
            <p:cNvSpPr txBox="1"/>
            <p:nvPr/>
          </p:nvSpPr>
          <p:spPr>
            <a:xfrm>
              <a:off x="7302495" y="8391021"/>
              <a:ext cx="364202" cy="5199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 smtClean="0"/>
                <a:t>Li</a:t>
              </a:r>
              <a:r>
                <a:rPr lang="en-GB" sz="1400" baseline="30000" dirty="0" smtClean="0"/>
                <a:t>+</a:t>
              </a:r>
              <a:endParaRPr lang="en-GB" sz="1400" baseline="30000" dirty="0"/>
            </a:p>
          </p:txBody>
        </p:sp>
        <p:sp>
          <p:nvSpPr>
            <p:cNvPr id="224" name="TextBox 223"/>
            <p:cNvSpPr txBox="1"/>
            <p:nvPr/>
          </p:nvSpPr>
          <p:spPr>
            <a:xfrm>
              <a:off x="7861502" y="8393564"/>
              <a:ext cx="364202" cy="5199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 smtClean="0"/>
                <a:t>Li</a:t>
              </a:r>
              <a:r>
                <a:rPr lang="en-GB" sz="1400" baseline="30000" dirty="0" smtClean="0"/>
                <a:t>+</a:t>
              </a:r>
              <a:endParaRPr lang="en-GB" sz="1400" baseline="30000" dirty="0"/>
            </a:p>
          </p:txBody>
        </p:sp>
        <p:sp>
          <p:nvSpPr>
            <p:cNvPr id="225" name="TextBox 224"/>
            <p:cNvSpPr txBox="1"/>
            <p:nvPr/>
          </p:nvSpPr>
          <p:spPr>
            <a:xfrm>
              <a:off x="6750610" y="7855647"/>
              <a:ext cx="364202" cy="5199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 smtClean="0"/>
                <a:t>Li</a:t>
              </a:r>
              <a:r>
                <a:rPr lang="en-GB" sz="1400" baseline="30000" dirty="0" smtClean="0"/>
                <a:t>+</a:t>
              </a:r>
              <a:endParaRPr lang="en-GB" sz="1400" baseline="30000" dirty="0"/>
            </a:p>
          </p:txBody>
        </p:sp>
        <p:sp>
          <p:nvSpPr>
            <p:cNvPr id="226" name="TextBox 225"/>
            <p:cNvSpPr txBox="1"/>
            <p:nvPr/>
          </p:nvSpPr>
          <p:spPr>
            <a:xfrm>
              <a:off x="7336359" y="7842948"/>
              <a:ext cx="364202" cy="5199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 smtClean="0"/>
                <a:t>Li</a:t>
              </a:r>
              <a:r>
                <a:rPr lang="en-GB" sz="1400" baseline="30000" dirty="0" smtClean="0"/>
                <a:t>+</a:t>
              </a:r>
              <a:endParaRPr lang="en-GB" sz="1400" baseline="30000" dirty="0"/>
            </a:p>
          </p:txBody>
        </p:sp>
        <p:sp>
          <p:nvSpPr>
            <p:cNvPr id="227" name="TextBox 226"/>
            <p:cNvSpPr txBox="1"/>
            <p:nvPr/>
          </p:nvSpPr>
          <p:spPr>
            <a:xfrm>
              <a:off x="7861502" y="7897978"/>
              <a:ext cx="364202" cy="5199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 smtClean="0"/>
                <a:t>Li</a:t>
              </a:r>
              <a:r>
                <a:rPr lang="en-GB" sz="1400" baseline="30000" dirty="0" smtClean="0"/>
                <a:t>+</a:t>
              </a:r>
              <a:endParaRPr lang="en-GB" sz="1400" baseline="30000" dirty="0"/>
            </a:p>
          </p:txBody>
        </p:sp>
        <p:sp>
          <p:nvSpPr>
            <p:cNvPr id="228" name="TextBox 227"/>
            <p:cNvSpPr txBox="1"/>
            <p:nvPr/>
          </p:nvSpPr>
          <p:spPr>
            <a:xfrm>
              <a:off x="7081543" y="7634397"/>
              <a:ext cx="282819" cy="3899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 smtClean="0"/>
                <a:t>-</a:t>
              </a:r>
              <a:endParaRPr lang="en-GB" sz="1600" dirty="0"/>
            </a:p>
          </p:txBody>
        </p:sp>
        <p:sp>
          <p:nvSpPr>
            <p:cNvPr id="229" name="TextBox 228"/>
            <p:cNvSpPr txBox="1"/>
            <p:nvPr/>
          </p:nvSpPr>
          <p:spPr>
            <a:xfrm>
              <a:off x="7081543" y="8124872"/>
              <a:ext cx="282819" cy="3899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 smtClean="0"/>
                <a:t>-</a:t>
              </a:r>
              <a:endParaRPr lang="en-GB" sz="1600" dirty="0"/>
            </a:p>
          </p:txBody>
        </p:sp>
        <p:sp>
          <p:nvSpPr>
            <p:cNvPr id="230" name="TextBox 229"/>
            <p:cNvSpPr txBox="1"/>
            <p:nvPr/>
          </p:nvSpPr>
          <p:spPr>
            <a:xfrm>
              <a:off x="7615679" y="8150725"/>
              <a:ext cx="282819" cy="3899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 smtClean="0"/>
                <a:t>-</a:t>
              </a:r>
              <a:endParaRPr lang="en-GB" sz="1600" dirty="0"/>
            </a:p>
          </p:txBody>
        </p:sp>
        <p:sp>
          <p:nvSpPr>
            <p:cNvPr id="231" name="TextBox 230"/>
            <p:cNvSpPr txBox="1"/>
            <p:nvPr/>
          </p:nvSpPr>
          <p:spPr>
            <a:xfrm>
              <a:off x="7641980" y="8086402"/>
              <a:ext cx="282819" cy="3899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 smtClean="0"/>
                <a:t>-</a:t>
              </a:r>
              <a:endParaRPr lang="en-GB" sz="1600" dirty="0"/>
            </a:p>
          </p:txBody>
        </p:sp>
        <p:sp>
          <p:nvSpPr>
            <p:cNvPr id="232" name="TextBox 231"/>
            <p:cNvSpPr txBox="1"/>
            <p:nvPr/>
          </p:nvSpPr>
          <p:spPr>
            <a:xfrm>
              <a:off x="7632002" y="8642800"/>
              <a:ext cx="282819" cy="3899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 smtClean="0"/>
                <a:t>-</a:t>
              </a:r>
              <a:endParaRPr lang="en-GB" sz="1600" dirty="0"/>
            </a:p>
          </p:txBody>
        </p:sp>
        <p:sp>
          <p:nvSpPr>
            <p:cNvPr id="233" name="TextBox 232"/>
            <p:cNvSpPr txBox="1"/>
            <p:nvPr/>
          </p:nvSpPr>
          <p:spPr>
            <a:xfrm>
              <a:off x="7049378" y="8661514"/>
              <a:ext cx="282819" cy="3899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 smtClean="0"/>
                <a:t>-</a:t>
              </a:r>
              <a:endParaRPr lang="en-GB" sz="1600" dirty="0"/>
            </a:p>
          </p:txBody>
        </p:sp>
        <p:sp>
          <p:nvSpPr>
            <p:cNvPr id="234" name="TextBox 233"/>
            <p:cNvSpPr txBox="1"/>
            <p:nvPr/>
          </p:nvSpPr>
          <p:spPr>
            <a:xfrm>
              <a:off x="8160750" y="8124872"/>
              <a:ext cx="282819" cy="3899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 smtClean="0"/>
                <a:t>-</a:t>
              </a:r>
              <a:endParaRPr lang="en-GB" sz="1600" dirty="0"/>
            </a:p>
          </p:txBody>
        </p:sp>
        <p:sp>
          <p:nvSpPr>
            <p:cNvPr id="235" name="TextBox 234"/>
            <p:cNvSpPr txBox="1"/>
            <p:nvPr/>
          </p:nvSpPr>
          <p:spPr>
            <a:xfrm>
              <a:off x="6551089" y="8642800"/>
              <a:ext cx="282819" cy="3899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 smtClean="0"/>
                <a:t>-</a:t>
              </a:r>
              <a:endParaRPr lang="en-GB" sz="1600" dirty="0"/>
            </a:p>
          </p:txBody>
        </p:sp>
        <p:sp>
          <p:nvSpPr>
            <p:cNvPr id="236" name="TextBox 235"/>
            <p:cNvSpPr txBox="1"/>
            <p:nvPr/>
          </p:nvSpPr>
          <p:spPr>
            <a:xfrm>
              <a:off x="7650644" y="9067686"/>
              <a:ext cx="282819" cy="3899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 smtClean="0"/>
                <a:t>-</a:t>
              </a:r>
              <a:endParaRPr lang="en-GB" sz="1600" dirty="0"/>
            </a:p>
          </p:txBody>
        </p:sp>
      </p:grpSp>
      <p:cxnSp>
        <p:nvCxnSpPr>
          <p:cNvPr id="245" name="Elbow Connector 244"/>
          <p:cNvCxnSpPr/>
          <p:nvPr/>
        </p:nvCxnSpPr>
        <p:spPr>
          <a:xfrm rot="10800000" flipV="1">
            <a:off x="8000679" y="6405531"/>
            <a:ext cx="1264086" cy="824512"/>
          </a:xfrm>
          <a:prstGeom prst="bentConnector3">
            <a:avLst>
              <a:gd name="adj1" fmla="val 86168"/>
            </a:avLst>
          </a:prstGeom>
          <a:ln>
            <a:solidFill>
              <a:srgbClr val="0000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307" name="Group 306"/>
          <p:cNvGrpSpPr/>
          <p:nvPr/>
        </p:nvGrpSpPr>
        <p:grpSpPr>
          <a:xfrm>
            <a:off x="9361549" y="6437554"/>
            <a:ext cx="3233455" cy="1233820"/>
            <a:chOff x="9361549" y="6628054"/>
            <a:chExt cx="3233455" cy="1233820"/>
          </a:xfrm>
        </p:grpSpPr>
        <p:grpSp>
          <p:nvGrpSpPr>
            <p:cNvPr id="269" name="Group 268"/>
            <p:cNvGrpSpPr/>
            <p:nvPr/>
          </p:nvGrpSpPr>
          <p:grpSpPr>
            <a:xfrm>
              <a:off x="9361549" y="6633681"/>
              <a:ext cx="1458858" cy="1228193"/>
              <a:chOff x="9858398" y="7172575"/>
              <a:chExt cx="1643568" cy="1562039"/>
            </a:xfrm>
          </p:grpSpPr>
          <p:sp>
            <p:nvSpPr>
              <p:cNvPr id="260" name="Oval 259"/>
              <p:cNvSpPr/>
              <p:nvPr/>
            </p:nvSpPr>
            <p:spPr>
              <a:xfrm>
                <a:off x="9858398" y="7698764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61" name="Oval 260"/>
              <p:cNvSpPr/>
              <p:nvPr/>
            </p:nvSpPr>
            <p:spPr>
              <a:xfrm>
                <a:off x="9858398" y="7180839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62" name="Oval 261"/>
              <p:cNvSpPr/>
              <p:nvPr/>
            </p:nvSpPr>
            <p:spPr>
              <a:xfrm>
                <a:off x="10402021" y="7180839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63" name="Oval 262"/>
              <p:cNvSpPr/>
              <p:nvPr/>
            </p:nvSpPr>
            <p:spPr>
              <a:xfrm>
                <a:off x="10402021" y="7698764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64" name="Oval 263"/>
              <p:cNvSpPr/>
              <p:nvPr/>
            </p:nvSpPr>
            <p:spPr>
              <a:xfrm>
                <a:off x="10402021" y="8216689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65" name="Oval 264"/>
              <p:cNvSpPr/>
              <p:nvPr/>
            </p:nvSpPr>
            <p:spPr>
              <a:xfrm>
                <a:off x="10945644" y="8216689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66" name="Oval 265"/>
              <p:cNvSpPr/>
              <p:nvPr/>
            </p:nvSpPr>
            <p:spPr>
              <a:xfrm>
                <a:off x="10958343" y="7698764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67" name="Oval 266"/>
              <p:cNvSpPr/>
              <p:nvPr/>
            </p:nvSpPr>
            <p:spPr>
              <a:xfrm>
                <a:off x="10945644" y="7172575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68" name="Oval 267"/>
              <p:cNvSpPr/>
              <p:nvPr/>
            </p:nvSpPr>
            <p:spPr>
              <a:xfrm>
                <a:off x="9858398" y="8216689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301" name="TextBox 300"/>
            <p:cNvSpPr txBox="1"/>
            <p:nvPr/>
          </p:nvSpPr>
          <p:spPr>
            <a:xfrm>
              <a:off x="10897769" y="6628054"/>
              <a:ext cx="1697235" cy="1200329"/>
            </a:xfrm>
            <a:prstGeom prst="rect">
              <a:avLst/>
            </a:prstGeom>
            <a:noFill/>
            <a:ln>
              <a:solidFill>
                <a:srgbClr val="000000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GB" sz="1200" b="1" u="sng" dirty="0" smtClean="0"/>
                <a:t>Potassium</a:t>
              </a:r>
            </a:p>
            <a:p>
              <a:r>
                <a:rPr lang="en-GB" sz="1200" dirty="0" smtClean="0"/>
                <a:t>No. of electrons =</a:t>
              </a:r>
            </a:p>
            <a:p>
              <a:r>
                <a:rPr lang="en-GB" sz="1200" dirty="0" smtClean="0"/>
                <a:t>No. in outer shell =</a:t>
              </a:r>
            </a:p>
            <a:p>
              <a:r>
                <a:rPr lang="en-GB" sz="1200" dirty="0" smtClean="0"/>
                <a:t>+ charge in nucleus =</a:t>
              </a:r>
            </a:p>
            <a:p>
              <a:r>
                <a:rPr lang="en-GB" sz="1200" dirty="0" smtClean="0"/>
                <a:t>Number of electrons per atom free to move=</a:t>
              </a:r>
              <a:endParaRPr lang="en-GB" sz="1200" dirty="0"/>
            </a:p>
          </p:txBody>
        </p:sp>
      </p:grpSp>
      <p:grpSp>
        <p:nvGrpSpPr>
          <p:cNvPr id="306" name="Group 305"/>
          <p:cNvGrpSpPr/>
          <p:nvPr/>
        </p:nvGrpSpPr>
        <p:grpSpPr>
          <a:xfrm>
            <a:off x="9524216" y="8036443"/>
            <a:ext cx="3182613" cy="1228193"/>
            <a:chOff x="9524216" y="8036443"/>
            <a:chExt cx="3182613" cy="1228193"/>
          </a:xfrm>
        </p:grpSpPr>
        <p:grpSp>
          <p:nvGrpSpPr>
            <p:cNvPr id="289" name="Group 288"/>
            <p:cNvGrpSpPr/>
            <p:nvPr/>
          </p:nvGrpSpPr>
          <p:grpSpPr>
            <a:xfrm>
              <a:off x="11247971" y="8036443"/>
              <a:ext cx="1458858" cy="1228193"/>
              <a:chOff x="9858398" y="7172575"/>
              <a:chExt cx="1643568" cy="1562039"/>
            </a:xfrm>
          </p:grpSpPr>
          <p:sp>
            <p:nvSpPr>
              <p:cNvPr id="290" name="Oval 289"/>
              <p:cNvSpPr/>
              <p:nvPr/>
            </p:nvSpPr>
            <p:spPr>
              <a:xfrm>
                <a:off x="9858398" y="7698764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91" name="Oval 290"/>
              <p:cNvSpPr/>
              <p:nvPr/>
            </p:nvSpPr>
            <p:spPr>
              <a:xfrm>
                <a:off x="9858398" y="7180839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92" name="Oval 291"/>
              <p:cNvSpPr/>
              <p:nvPr/>
            </p:nvSpPr>
            <p:spPr>
              <a:xfrm>
                <a:off x="10402021" y="7180839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93" name="Oval 292"/>
              <p:cNvSpPr/>
              <p:nvPr/>
            </p:nvSpPr>
            <p:spPr>
              <a:xfrm>
                <a:off x="10402021" y="7698764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94" name="Oval 293"/>
              <p:cNvSpPr/>
              <p:nvPr/>
            </p:nvSpPr>
            <p:spPr>
              <a:xfrm>
                <a:off x="10402021" y="8216689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95" name="Oval 294"/>
              <p:cNvSpPr/>
              <p:nvPr/>
            </p:nvSpPr>
            <p:spPr>
              <a:xfrm>
                <a:off x="10945644" y="8216689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96" name="Oval 295"/>
              <p:cNvSpPr/>
              <p:nvPr/>
            </p:nvSpPr>
            <p:spPr>
              <a:xfrm>
                <a:off x="10958343" y="7698764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97" name="Oval 296"/>
              <p:cNvSpPr/>
              <p:nvPr/>
            </p:nvSpPr>
            <p:spPr>
              <a:xfrm>
                <a:off x="10945644" y="7172575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98" name="Oval 297"/>
              <p:cNvSpPr/>
              <p:nvPr/>
            </p:nvSpPr>
            <p:spPr>
              <a:xfrm>
                <a:off x="9858398" y="8216689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303" name="TextBox 302"/>
            <p:cNvSpPr txBox="1"/>
            <p:nvPr/>
          </p:nvSpPr>
          <p:spPr>
            <a:xfrm>
              <a:off x="9524216" y="8049143"/>
              <a:ext cx="1697235" cy="1200329"/>
            </a:xfrm>
            <a:prstGeom prst="rect">
              <a:avLst/>
            </a:prstGeom>
            <a:noFill/>
            <a:ln>
              <a:solidFill>
                <a:srgbClr val="000000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GB" sz="1200" b="1" u="sng" dirty="0" smtClean="0"/>
                <a:t>Calcium</a:t>
              </a:r>
            </a:p>
            <a:p>
              <a:r>
                <a:rPr lang="en-GB" sz="1200" dirty="0" smtClean="0"/>
                <a:t>No. of electrons =</a:t>
              </a:r>
            </a:p>
            <a:p>
              <a:r>
                <a:rPr lang="en-GB" sz="1200" dirty="0" smtClean="0"/>
                <a:t>No. in outer shell =</a:t>
              </a:r>
            </a:p>
            <a:p>
              <a:r>
                <a:rPr lang="en-GB" sz="1200" dirty="0" smtClean="0"/>
                <a:t>+ charge in nucleus =</a:t>
              </a:r>
            </a:p>
            <a:p>
              <a:r>
                <a:rPr lang="en-GB" sz="1200" dirty="0" smtClean="0"/>
                <a:t>Number of electrons per atom free to move=</a:t>
              </a:r>
              <a:endParaRPr lang="en-GB" sz="1200" dirty="0"/>
            </a:p>
          </p:txBody>
        </p:sp>
      </p:grpSp>
      <p:grpSp>
        <p:nvGrpSpPr>
          <p:cNvPr id="305" name="Group 304"/>
          <p:cNvGrpSpPr/>
          <p:nvPr/>
        </p:nvGrpSpPr>
        <p:grpSpPr>
          <a:xfrm>
            <a:off x="6479914" y="7831162"/>
            <a:ext cx="2874422" cy="1477327"/>
            <a:chOff x="6479914" y="8008962"/>
            <a:chExt cx="2874422" cy="1477327"/>
          </a:xfrm>
        </p:grpSpPr>
        <p:grpSp>
          <p:nvGrpSpPr>
            <p:cNvPr id="279" name="Group 278"/>
            <p:cNvGrpSpPr/>
            <p:nvPr/>
          </p:nvGrpSpPr>
          <p:grpSpPr>
            <a:xfrm>
              <a:off x="7895478" y="8212162"/>
              <a:ext cx="1458858" cy="1228193"/>
              <a:chOff x="9729626" y="7398703"/>
              <a:chExt cx="1643568" cy="1562039"/>
            </a:xfrm>
          </p:grpSpPr>
          <p:sp>
            <p:nvSpPr>
              <p:cNvPr id="280" name="Oval 279"/>
              <p:cNvSpPr/>
              <p:nvPr/>
            </p:nvSpPr>
            <p:spPr>
              <a:xfrm>
                <a:off x="9729626" y="7924893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81" name="Oval 280"/>
              <p:cNvSpPr/>
              <p:nvPr/>
            </p:nvSpPr>
            <p:spPr>
              <a:xfrm>
                <a:off x="9729626" y="7406967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82" name="Oval 281"/>
              <p:cNvSpPr/>
              <p:nvPr/>
            </p:nvSpPr>
            <p:spPr>
              <a:xfrm>
                <a:off x="10273249" y="7406967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83" name="Oval 282"/>
              <p:cNvSpPr/>
              <p:nvPr/>
            </p:nvSpPr>
            <p:spPr>
              <a:xfrm>
                <a:off x="10273249" y="7924893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84" name="Oval 283"/>
              <p:cNvSpPr/>
              <p:nvPr/>
            </p:nvSpPr>
            <p:spPr>
              <a:xfrm>
                <a:off x="10273249" y="8442817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85" name="Oval 284"/>
              <p:cNvSpPr/>
              <p:nvPr/>
            </p:nvSpPr>
            <p:spPr>
              <a:xfrm>
                <a:off x="10816872" y="8442817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86" name="Oval 285"/>
              <p:cNvSpPr/>
              <p:nvPr/>
            </p:nvSpPr>
            <p:spPr>
              <a:xfrm>
                <a:off x="10829571" y="7924893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87" name="Oval 286"/>
              <p:cNvSpPr/>
              <p:nvPr/>
            </p:nvSpPr>
            <p:spPr>
              <a:xfrm>
                <a:off x="10816872" y="7398703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88" name="Oval 287"/>
              <p:cNvSpPr/>
              <p:nvPr/>
            </p:nvSpPr>
            <p:spPr>
              <a:xfrm>
                <a:off x="9729626" y="8442817"/>
                <a:ext cx="543623" cy="517925"/>
              </a:xfrm>
              <a:prstGeom prst="ellipse">
                <a:avLst/>
              </a:prstGeom>
              <a:noFill/>
              <a:ln>
                <a:solidFill>
                  <a:srgbClr val="000000"/>
                </a:solidFill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304" name="TextBox 303"/>
            <p:cNvSpPr txBox="1"/>
            <p:nvPr/>
          </p:nvSpPr>
          <p:spPr>
            <a:xfrm>
              <a:off x="6479914" y="8008962"/>
              <a:ext cx="1388530" cy="1477327"/>
            </a:xfrm>
            <a:prstGeom prst="rect">
              <a:avLst/>
            </a:prstGeom>
            <a:noFill/>
            <a:ln>
              <a:solidFill>
                <a:srgbClr val="000000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GB" sz="1200" b="1" u="sng" dirty="0" smtClean="0"/>
                <a:t>Magnesium</a:t>
              </a:r>
            </a:p>
            <a:p>
              <a:r>
                <a:rPr lang="en-GB" sz="1100" dirty="0" smtClean="0"/>
                <a:t>No. of electrons =</a:t>
              </a:r>
            </a:p>
            <a:p>
              <a:r>
                <a:rPr lang="en-GB" sz="1100" dirty="0" smtClean="0"/>
                <a:t>No. in outer shell =</a:t>
              </a:r>
            </a:p>
            <a:p>
              <a:r>
                <a:rPr lang="en-GB" sz="1100" dirty="0" smtClean="0"/>
                <a:t>+ charge in </a:t>
              </a:r>
            </a:p>
            <a:p>
              <a:r>
                <a:rPr lang="en-GB" sz="1100" dirty="0" smtClean="0"/>
                <a:t>nucleus =</a:t>
              </a:r>
            </a:p>
            <a:p>
              <a:r>
                <a:rPr lang="en-GB" sz="1100" dirty="0" smtClean="0"/>
                <a:t>Number of </a:t>
              </a:r>
            </a:p>
            <a:p>
              <a:r>
                <a:rPr lang="en-GB" sz="1100" dirty="0" smtClean="0"/>
                <a:t>electrons per atom </a:t>
              </a:r>
            </a:p>
            <a:p>
              <a:r>
                <a:rPr lang="en-GB" sz="1100" dirty="0" smtClean="0"/>
                <a:t>free to move</a:t>
              </a:r>
              <a:r>
                <a:rPr lang="en-GB" sz="1200" dirty="0" smtClean="0"/>
                <a:t>=</a:t>
              </a:r>
              <a:endParaRPr lang="en-GB" sz="1200" dirty="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883</TotalTime>
  <Words>499</Words>
  <Application>Microsoft Macintosh PowerPoint</Application>
  <PresentationFormat>A3 Paper (297x420 mm)</PresentationFormat>
  <Paragraphs>89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  -  Slide 1</dc:title>
  <dc:creator>Christopher Macfarlane</dc:creator>
  <cp:keywords/>
  <cp:lastModifiedBy>Client Admin</cp:lastModifiedBy>
  <cp:revision>13</cp:revision>
  <cp:lastPrinted>2011-02-04T20:50:27Z</cp:lastPrinted>
  <dcterms:created xsi:type="dcterms:W3CDTF">2011-04-01T04:49:19Z</dcterms:created>
  <dcterms:modified xsi:type="dcterms:W3CDTF">2011-04-01T04:50:02Z</dcterms:modified>
</cp:coreProperties>
</file>

<file path=docProps/thumbnail.jpeg>
</file>